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57" r:id="rId10"/>
    <p:sldId id="261" r:id="rId11"/>
    <p:sldId id="260" r:id="rId12"/>
    <p:sldId id="269" r:id="rId13"/>
    <p:sldId id="271" r:id="rId14"/>
    <p:sldId id="272" r:id="rId15"/>
    <p:sldId id="259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  <a:srgbClr val="B9B1E9"/>
    <a:srgbClr val="332684"/>
    <a:srgbClr val="737373"/>
    <a:srgbClr val="877FAD"/>
    <a:srgbClr val="DBDFEA"/>
    <a:srgbClr val="EDEBDF"/>
    <a:srgbClr val="E6E6E6"/>
    <a:srgbClr val="FFEAD2"/>
    <a:srgbClr val="ACB1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75" d="100"/>
          <a:sy n="75" d="100"/>
        </p:scale>
        <p:origin x="1950" y="9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6956-ECCF-46B6-A9CB-D0A870B58D47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50417-B629-4CA8-9A65-6E74B7756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99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6956-ECCF-46B6-A9CB-D0A870B58D47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50417-B629-4CA8-9A65-6E74B7756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126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6956-ECCF-46B6-A9CB-D0A870B58D47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50417-B629-4CA8-9A65-6E74B7756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510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6956-ECCF-46B6-A9CB-D0A870B58D47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50417-B629-4CA8-9A65-6E74B7756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346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6956-ECCF-46B6-A9CB-D0A870B58D47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50417-B629-4CA8-9A65-6E74B7756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363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6956-ECCF-46B6-A9CB-D0A870B58D47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50417-B629-4CA8-9A65-6E74B7756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977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6956-ECCF-46B6-A9CB-D0A870B58D47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50417-B629-4CA8-9A65-6E74B7756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005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6956-ECCF-46B6-A9CB-D0A870B58D47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50417-B629-4CA8-9A65-6E74B7756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042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6956-ECCF-46B6-A9CB-D0A870B58D47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50417-B629-4CA8-9A65-6E74B7756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035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6956-ECCF-46B6-A9CB-D0A870B58D47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50417-B629-4CA8-9A65-6E74B7756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200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6956-ECCF-46B6-A9CB-D0A870B58D47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50417-B629-4CA8-9A65-6E74B7756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786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F46956-ECCF-46B6-A9CB-D0A870B58D47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50417-B629-4CA8-9A65-6E74B7756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550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5680014" y="2209484"/>
            <a:ext cx="6035446" cy="1547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200" dirty="0" smtClean="0">
                <a:solidFill>
                  <a:srgbClr val="A6A6A6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Enjoy Trip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635623" y="2173406"/>
            <a:ext cx="6035446" cy="1547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200" dirty="0" smtClean="0"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Enjoy</a:t>
            </a:r>
            <a:r>
              <a:rPr lang="en-US" altLang="ko-KR" sz="7200" dirty="0"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Trip</a:t>
            </a:r>
            <a:endParaRPr lang="en-US" altLang="ko-KR" sz="7200" dirty="0" smtClean="0">
              <a:solidFill>
                <a:srgbClr val="332684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109590" y="2524782"/>
            <a:ext cx="1980030" cy="22467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0" dirty="0" smtClean="0">
                <a:solidFill>
                  <a:schemeClr val="bg1">
                    <a:lumMod val="6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🛫</a:t>
            </a:r>
            <a:endParaRPr lang="ko-KR" altLang="en-US" sz="14000" dirty="0">
              <a:solidFill>
                <a:schemeClr val="bg1">
                  <a:lumMod val="65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810529" y="2251049"/>
            <a:ext cx="2688376" cy="879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dirty="0" smtClean="0">
                <a:solidFill>
                  <a:schemeClr val="bg1">
                    <a:lumMod val="6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Enjoy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492101" y="4349441"/>
            <a:ext cx="132581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7200" dirty="0">
                <a:solidFill>
                  <a:schemeClr val="bg1">
                    <a:lumMod val="6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Trip</a:t>
            </a:r>
            <a:endParaRPr lang="ko-KR" altLang="en-US" sz="7200" dirty="0">
              <a:solidFill>
                <a:schemeClr val="bg1">
                  <a:lumMod val="65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23" name="한쪽 모서리는 잘리고 다른 쪽 모서리는 둥근 사각형 22"/>
          <p:cNvSpPr/>
          <p:nvPr/>
        </p:nvSpPr>
        <p:spPr>
          <a:xfrm rot="16200000">
            <a:off x="942429" y="2288230"/>
            <a:ext cx="4424579" cy="2407616"/>
          </a:xfrm>
          <a:prstGeom prst="snipRoundRect">
            <a:avLst>
              <a:gd name="adj1" fmla="val 2010"/>
              <a:gd name="adj2" fmla="val 27329"/>
            </a:avLst>
          </a:prstGeom>
          <a:noFill/>
          <a:ln w="101600" cap="rnd" cmpd="sng">
            <a:solidFill>
              <a:srgbClr val="A6A6A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>
              <a:solidFill>
                <a:schemeClr val="bg1">
                  <a:lumMod val="65000"/>
                </a:schemeClr>
              </a:solidFill>
              <a:latin typeface="EF_제주돌담" panose="02000503000000000000" pitchFamily="2" charset="-127"/>
              <a:ea typeface="EF_제주돌담" panose="02000503000000000000" pitchFamily="2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950909" y="1967911"/>
            <a:ext cx="2407618" cy="0"/>
          </a:xfrm>
          <a:prstGeom prst="line">
            <a:avLst/>
          </a:prstGeom>
          <a:ln w="101600">
            <a:solidFill>
              <a:srgbClr val="A6A6A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5746158" y="3606601"/>
            <a:ext cx="6445842" cy="660600"/>
          </a:xfrm>
          <a:prstGeom prst="rect">
            <a:avLst/>
          </a:prstGeom>
          <a:solidFill>
            <a:srgbClr val="332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068385" y="2483217"/>
            <a:ext cx="1980030" cy="22467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0" dirty="0" smtClean="0"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🛫</a:t>
            </a:r>
            <a:endParaRPr lang="ko-KR" altLang="en-US" sz="14000" dirty="0">
              <a:solidFill>
                <a:srgbClr val="332684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69324" y="2209484"/>
            <a:ext cx="2688376" cy="879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dirty="0" smtClean="0"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Enjoy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450897" y="4307876"/>
            <a:ext cx="132581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7200" dirty="0"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Trip</a:t>
            </a:r>
            <a:endParaRPr lang="ko-KR" altLang="en-US" sz="7200" dirty="0">
              <a:solidFill>
                <a:srgbClr val="332684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5" name="한쪽 모서리는 잘리고 다른 쪽 모서리는 둥근 사각형 4"/>
          <p:cNvSpPr/>
          <p:nvPr/>
        </p:nvSpPr>
        <p:spPr>
          <a:xfrm rot="16200000">
            <a:off x="901224" y="2246665"/>
            <a:ext cx="4424579" cy="2407616"/>
          </a:xfrm>
          <a:prstGeom prst="snipRoundRect">
            <a:avLst>
              <a:gd name="adj1" fmla="val 2010"/>
              <a:gd name="adj2" fmla="val 27329"/>
            </a:avLst>
          </a:prstGeom>
          <a:noFill/>
          <a:ln w="101600" cap="rnd" cmpd="sng">
            <a:solidFill>
              <a:srgbClr val="33268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>
              <a:latin typeface="EF_제주돌담" panose="02000503000000000000" pitchFamily="2" charset="-127"/>
              <a:ea typeface="EF_제주돌담" panose="02000503000000000000" pitchFamily="2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909704" y="1926346"/>
            <a:ext cx="2407618" cy="0"/>
          </a:xfrm>
          <a:prstGeom prst="line">
            <a:avLst/>
          </a:prstGeom>
          <a:ln w="101600">
            <a:solidFill>
              <a:srgbClr val="33268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0" y="-363823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 smtClean="0"/>
              <a:t>A</a:t>
            </a:r>
            <a:r>
              <a:rPr lang="ko-KR" altLang="en-US" dirty="0"/>
              <a:t>. 표지 (</a:t>
            </a:r>
            <a:r>
              <a:rPr lang="ko-KR" altLang="en-US" dirty="0" err="1"/>
              <a:t>프로젝트명</a:t>
            </a:r>
            <a:r>
              <a:rPr lang="ko-KR" altLang="en-US" dirty="0"/>
              <a:t>, 팀원</a:t>
            </a:r>
            <a:r>
              <a:rPr lang="ko-KR" altLang="en-US" dirty="0" smtClean="0"/>
              <a:t>)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5856693" y="3613674"/>
            <a:ext cx="4766541" cy="631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 err="1" smtClean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CodeTourist</a:t>
            </a:r>
            <a:r>
              <a:rPr lang="en-US" altLang="ko-KR" sz="3200" dirty="0" smtClean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(</a:t>
            </a:r>
            <a:r>
              <a:rPr lang="ko-KR" altLang="en-US" sz="3200" dirty="0" smtClean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이동영</a:t>
            </a:r>
            <a:r>
              <a:rPr lang="en-US" altLang="ko-KR" sz="3200" dirty="0" smtClean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 </a:t>
            </a:r>
            <a:r>
              <a:rPr lang="ko-KR" altLang="en-US" sz="3200" dirty="0" smtClean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이정명</a:t>
            </a:r>
            <a:r>
              <a:rPr lang="en-US" altLang="ko-KR" sz="3200" dirty="0" smtClean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</a:p>
        </p:txBody>
      </p:sp>
      <p:sp>
        <p:nvSpPr>
          <p:cNvPr id="12" name="사다리꼴 11"/>
          <p:cNvSpPr/>
          <p:nvPr/>
        </p:nvSpPr>
        <p:spPr>
          <a:xfrm rot="10800000">
            <a:off x="5746157" y="4267201"/>
            <a:ext cx="6660155" cy="114846"/>
          </a:xfrm>
          <a:prstGeom prst="trapezoid">
            <a:avLst>
              <a:gd name="adj" fmla="val 150523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46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360830" y="538490"/>
            <a:ext cx="607859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TTS</a:t>
            </a:r>
            <a:endParaRPr lang="ko-KR" altLang="en-US" sz="2800" dirty="0">
              <a:ln w="15240">
                <a:solidFill>
                  <a:srgbClr val="737373"/>
                </a:solidFill>
              </a:ln>
              <a:noFill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6415881" y="523874"/>
            <a:ext cx="5075079" cy="0"/>
          </a:xfrm>
          <a:prstGeom prst="line">
            <a:avLst/>
          </a:prstGeom>
          <a:ln w="19050">
            <a:solidFill>
              <a:srgbClr val="73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360830" y="2339068"/>
            <a:ext cx="849528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Stack</a:t>
            </a:r>
            <a:endParaRPr lang="ko-KR" altLang="en-US" sz="2800" dirty="0">
              <a:ln w="15240">
                <a:solidFill>
                  <a:srgbClr val="737373"/>
                </a:solidFill>
              </a:ln>
              <a:noFill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6415881" y="2324452"/>
            <a:ext cx="5075079" cy="0"/>
          </a:xfrm>
          <a:prstGeom prst="line">
            <a:avLst/>
          </a:prstGeom>
          <a:ln w="19050">
            <a:solidFill>
              <a:srgbClr val="73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360830" y="1073043"/>
            <a:ext cx="25247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Typecast - </a:t>
            </a:r>
            <a:r>
              <a:rPr lang="ko-KR" altLang="en-US" sz="3200" dirty="0" smtClean="0"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호빈이</a:t>
            </a:r>
            <a:endParaRPr lang="ko-KR" altLang="en-US" sz="3200" i="0" dirty="0">
              <a:solidFill>
                <a:srgbClr val="332684"/>
              </a:solidFill>
              <a:effectLst/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360830" y="1616274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https://app.typecast.ai/ko/editor?projectId=P31qqvL8QlKeKlKUcSJnF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714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21096" y="-2955609"/>
            <a:ext cx="18287995" cy="10287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21100" y="-2955609"/>
            <a:ext cx="18288000" cy="10287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721101" y="-2955609"/>
            <a:ext cx="18288000" cy="10287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721102" y="-2955609"/>
            <a:ext cx="18288000" cy="10287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721103" y="-2955609"/>
            <a:ext cx="18288000" cy="10287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721104" y="-2955609"/>
            <a:ext cx="18288000" cy="10287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721105" y="-2955609"/>
            <a:ext cx="18288000" cy="10287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721105" y="-2955609"/>
            <a:ext cx="18288000" cy="10287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721106" y="-2955609"/>
            <a:ext cx="18288000" cy="10287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721107" y="-2955609"/>
            <a:ext cx="18288000" cy="10287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721108" y="-2955609"/>
            <a:ext cx="18288000" cy="10287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3721108" y="-2955609"/>
            <a:ext cx="18288000" cy="10287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3721109" y="-2955609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61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2699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059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4950326" y="1389144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② </a:t>
            </a:r>
            <a:r>
              <a:rPr lang="ko-KR" altLang="en-US" dirty="0" err="1"/>
              <a:t>PPT에</a:t>
            </a:r>
            <a:r>
              <a:rPr lang="ko-KR" altLang="en-US" dirty="0"/>
              <a:t> 추가할 항목</a:t>
            </a:r>
          </a:p>
          <a:p>
            <a:r>
              <a:rPr lang="ko-KR" altLang="en-US" dirty="0" err="1"/>
              <a:t>A</a:t>
            </a:r>
            <a:r>
              <a:rPr lang="ko-KR" altLang="en-US" dirty="0"/>
              <a:t>. 표지 (</a:t>
            </a:r>
            <a:r>
              <a:rPr lang="ko-KR" altLang="en-US" dirty="0" err="1"/>
              <a:t>프로젝트명</a:t>
            </a:r>
            <a:r>
              <a:rPr lang="ko-KR" altLang="en-US" dirty="0"/>
              <a:t>, 팀원)</a:t>
            </a:r>
          </a:p>
          <a:p>
            <a:r>
              <a:rPr lang="ko-KR" altLang="en-US" dirty="0" err="1"/>
              <a:t>B</a:t>
            </a:r>
            <a:r>
              <a:rPr lang="ko-KR" altLang="en-US" dirty="0"/>
              <a:t>. 목차</a:t>
            </a:r>
          </a:p>
          <a:p>
            <a:r>
              <a:rPr lang="ko-KR" altLang="en-US" dirty="0"/>
              <a:t>C. 기획 배경 및 목표 (추가 내용 중심으로)</a:t>
            </a:r>
          </a:p>
          <a:p>
            <a:r>
              <a:rPr lang="ko-KR" altLang="en-US" dirty="0" err="1"/>
              <a:t>D</a:t>
            </a:r>
            <a:r>
              <a:rPr lang="ko-KR" altLang="en-US" dirty="0"/>
              <a:t>. 추진 계획 (일정) : 팀 전체 일정 및 개인별 업무 진행 일정 (결과 일정)</a:t>
            </a:r>
          </a:p>
          <a:p>
            <a:r>
              <a:rPr lang="ko-KR" altLang="en-US" dirty="0" err="1"/>
              <a:t>E</a:t>
            </a:r>
            <a:r>
              <a:rPr lang="ko-KR" altLang="en-US" dirty="0"/>
              <a:t>. 시장분석 : 유사한 제품 및 서비스의 장단점 분석, 차별화 전략 기술.</a:t>
            </a:r>
          </a:p>
          <a:p>
            <a:r>
              <a:rPr lang="ko-KR" altLang="en-US" dirty="0" err="1"/>
              <a:t>F</a:t>
            </a:r>
            <a:r>
              <a:rPr lang="ko-KR" altLang="en-US" dirty="0"/>
              <a:t>. 개발 결과 (기술관련 내용 작성)</a:t>
            </a:r>
          </a:p>
          <a:p>
            <a:r>
              <a:rPr lang="ko-KR" altLang="en-US" dirty="0"/>
              <a:t>  개발환경 및 전체 시스템 구조도.</a:t>
            </a:r>
          </a:p>
          <a:p>
            <a:r>
              <a:rPr lang="ko-KR" altLang="en-US" dirty="0"/>
              <a:t>  화면 흐름도 (주요 화면) – 시연 동영상</a:t>
            </a:r>
          </a:p>
          <a:p>
            <a:r>
              <a:rPr lang="ko-KR" altLang="en-US" dirty="0"/>
              <a:t>  적용한 패턴과 핵심 알고리즘</a:t>
            </a:r>
          </a:p>
          <a:p>
            <a:r>
              <a:rPr lang="ko-KR" altLang="en-US" dirty="0" err="1"/>
              <a:t>G</a:t>
            </a:r>
            <a:r>
              <a:rPr lang="ko-KR" altLang="en-US" dirty="0"/>
              <a:t>. 기대효과</a:t>
            </a:r>
          </a:p>
          <a:p>
            <a:r>
              <a:rPr lang="ko-KR" altLang="en-US" dirty="0" err="1"/>
              <a:t>H</a:t>
            </a:r>
            <a:r>
              <a:rPr lang="ko-KR" altLang="en-US" dirty="0"/>
              <a:t>. 개발 후기 : 프로젝트 진행 팀 사진 및 개인별</a:t>
            </a:r>
          </a:p>
        </p:txBody>
      </p:sp>
      <p:pic>
        <p:nvPicPr>
          <p:cNvPr id="3" name="Picture 2" descr="비행기 표 아이콘 로열티 무료 사진, 그림, 이미지 그리고 스톡포토그래피. Image 42873882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4" t="9387" r="9110" b="9113"/>
          <a:stretch/>
        </p:blipFill>
        <p:spPr bwMode="auto">
          <a:xfrm rot="18900000">
            <a:off x="-1005318" y="1174124"/>
            <a:ext cx="4725614" cy="4701660"/>
          </a:xfrm>
          <a:prstGeom prst="diamon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비행기 티켓 라인 아이콘입니다 벡터 간단한 최소 96 X 96 그림 공항에 대한 스톡 벡터 아트 및 기타 이미지 - 공항, 관광,  관광객 - iSt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0" t="25918" r="5410" b="25918"/>
          <a:stretch/>
        </p:blipFill>
        <p:spPr bwMode="auto">
          <a:xfrm rot="16200000">
            <a:off x="1338552" y="2430643"/>
            <a:ext cx="4052496" cy="218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495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6360830" y="538490"/>
            <a:ext cx="766172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Logo</a:t>
            </a:r>
            <a:endParaRPr lang="ko-KR" altLang="en-US" sz="2800" dirty="0">
              <a:ln w="15240">
                <a:solidFill>
                  <a:srgbClr val="737373"/>
                </a:solidFill>
              </a:ln>
              <a:noFill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6415881" y="523874"/>
            <a:ext cx="5075079" cy="0"/>
          </a:xfrm>
          <a:prstGeom prst="line">
            <a:avLst/>
          </a:prstGeom>
          <a:ln w="19050">
            <a:solidFill>
              <a:srgbClr val="73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6414959" y="4234190"/>
            <a:ext cx="1404039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Developer</a:t>
            </a:r>
            <a:endParaRPr lang="ko-KR" altLang="en-US" sz="2800" dirty="0">
              <a:ln w="15240">
                <a:solidFill>
                  <a:srgbClr val="737373"/>
                </a:solidFill>
              </a:ln>
              <a:noFill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6470010" y="4219574"/>
            <a:ext cx="5075079" cy="0"/>
          </a:xfrm>
          <a:prstGeom prst="line">
            <a:avLst/>
          </a:prstGeom>
          <a:ln w="19050">
            <a:solidFill>
              <a:srgbClr val="73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382459" y="523874"/>
            <a:ext cx="1050609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Service</a:t>
            </a:r>
            <a:endParaRPr lang="ko-KR" altLang="en-US" sz="2800" dirty="0">
              <a:ln w="15240">
                <a:solidFill>
                  <a:srgbClr val="737373"/>
                </a:solidFill>
              </a:ln>
              <a:noFill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437510" y="509258"/>
            <a:ext cx="5075079" cy="0"/>
          </a:xfrm>
          <a:prstGeom prst="line">
            <a:avLst/>
          </a:prstGeom>
          <a:ln w="19050">
            <a:solidFill>
              <a:srgbClr val="73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382459" y="1200150"/>
            <a:ext cx="22552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🛫 </a:t>
            </a:r>
            <a:r>
              <a:rPr lang="en-US" altLang="ko-KR" sz="3600" dirty="0"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Enjoy Trip</a:t>
            </a:r>
            <a:endParaRPr lang="ko-KR" altLang="en-US" sz="3600" dirty="0">
              <a:solidFill>
                <a:srgbClr val="332684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6743916" y="880937"/>
            <a:ext cx="2640414" cy="3083153"/>
            <a:chOff x="7687342" y="880937"/>
            <a:chExt cx="2640414" cy="3083153"/>
          </a:xfrm>
        </p:grpSpPr>
        <p:grpSp>
          <p:nvGrpSpPr>
            <p:cNvPr id="29" name="그룹 28"/>
            <p:cNvGrpSpPr/>
            <p:nvPr/>
          </p:nvGrpSpPr>
          <p:grpSpPr>
            <a:xfrm>
              <a:off x="7687342" y="880937"/>
              <a:ext cx="2640414" cy="3083153"/>
              <a:chOff x="8685006" y="1140452"/>
              <a:chExt cx="2640414" cy="3083153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9089309" y="1620274"/>
                <a:ext cx="1723549" cy="19389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2000" dirty="0" smtClean="0">
                    <a:solidFill>
                      <a:srgbClr val="332684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🛫</a:t>
                </a:r>
                <a:endParaRPr lang="ko-KR" altLang="en-US" sz="12000" dirty="0">
                  <a:solidFill>
                    <a:srgbClr val="332684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8685006" y="1140452"/>
                <a:ext cx="2640414" cy="3083153"/>
                <a:chOff x="7464168" y="1140452"/>
                <a:chExt cx="2640414" cy="3083153"/>
              </a:xfrm>
            </p:grpSpPr>
            <p:sp>
              <p:nvSpPr>
                <p:cNvPr id="2" name="직사각형 1"/>
                <p:cNvSpPr/>
                <p:nvPr/>
              </p:nvSpPr>
              <p:spPr>
                <a:xfrm>
                  <a:off x="7464168" y="1140452"/>
                  <a:ext cx="2640414" cy="124503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7200" dirty="0" smtClean="0">
                      <a:solidFill>
                        <a:srgbClr val="332684"/>
                      </a:solidFill>
                      <a:latin typeface="스웨거 TTF" panose="020B0600000101010101" pitchFamily="50" charset="-127"/>
                      <a:ea typeface="스웨거 TTF" panose="020B0600000101010101" pitchFamily="50" charset="-127"/>
                    </a:rPr>
                    <a:t>Enjoy</a:t>
                  </a:r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8121755" y="3023276"/>
                  <a:ext cx="1325812" cy="120032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sz="7200" dirty="0">
                      <a:solidFill>
                        <a:srgbClr val="332684"/>
                      </a:solidFill>
                      <a:latin typeface="스웨거 TTF" panose="020B0600000101010101" pitchFamily="50" charset="-127"/>
                      <a:ea typeface="스웨거 TTF" panose="020B0600000101010101" pitchFamily="50" charset="-127"/>
                    </a:rPr>
                    <a:t>Trip</a:t>
                  </a:r>
                  <a:endParaRPr lang="ko-KR" altLang="en-US" sz="7200" dirty="0">
                    <a:solidFill>
                      <a:srgbClr val="332684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endParaRPr>
                </a:p>
              </p:txBody>
            </p:sp>
          </p:grpSp>
        </p:grpSp>
        <p:sp>
          <p:nvSpPr>
            <p:cNvPr id="31" name="한쪽 모서리는 잘리고 다른 쪽 모서리는 둥근 사각형 30"/>
            <p:cNvSpPr/>
            <p:nvPr/>
          </p:nvSpPr>
          <p:spPr>
            <a:xfrm rot="16200000">
              <a:off x="7476952" y="1424849"/>
              <a:ext cx="3061195" cy="1995328"/>
            </a:xfrm>
            <a:prstGeom prst="snipRoundRect">
              <a:avLst>
                <a:gd name="adj1" fmla="val 0"/>
                <a:gd name="adj2" fmla="val 12964"/>
              </a:avLst>
            </a:prstGeom>
            <a:noFill/>
            <a:ln w="38100">
              <a:solidFill>
                <a:srgbClr val="3326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 rot="5400000">
            <a:off x="8636896" y="3258929"/>
            <a:ext cx="1219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🛫 </a:t>
            </a:r>
            <a:r>
              <a:rPr lang="en-US" altLang="ko-KR" dirty="0"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Enjoy Trip</a:t>
            </a:r>
            <a:endParaRPr lang="ko-KR" altLang="en-US" dirty="0">
              <a:solidFill>
                <a:srgbClr val="332684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5207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0"/>
            <a:ext cx="3047999" cy="6858001"/>
          </a:xfrm>
          <a:prstGeom prst="rect">
            <a:avLst/>
          </a:prstGeom>
          <a:solidFill>
            <a:srgbClr val="332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0" y="-369332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 smtClean="0"/>
              <a:t>B</a:t>
            </a:r>
            <a:r>
              <a:rPr lang="ko-KR" altLang="en-US" dirty="0"/>
              <a:t>. </a:t>
            </a:r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 flipH="1">
            <a:off x="3047999" y="0"/>
            <a:ext cx="101600" cy="6858001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858380"/>
            <a:ext cx="2767476" cy="1096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7200" dirty="0" smtClean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목차</a:t>
            </a:r>
            <a:endParaRPr lang="en-US" altLang="ko-KR" sz="7200" dirty="0" smtClean="0">
              <a:solidFill>
                <a:schemeClr val="bg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875953" y="1065579"/>
            <a:ext cx="3439247" cy="479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기획 배경 및 목표</a:t>
            </a:r>
            <a:endParaRPr lang="en-US" altLang="ko-KR" sz="4000" dirty="0" smtClean="0">
              <a:solidFill>
                <a:srgbClr val="332684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875953" y="1739345"/>
            <a:ext cx="3439247" cy="479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추진 계획</a:t>
            </a:r>
            <a:r>
              <a:rPr lang="en-US" altLang="ko-KR" sz="4000" dirty="0"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en-US" altLang="ko-KR" sz="4000" dirty="0" smtClean="0"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(</a:t>
            </a:r>
            <a:r>
              <a:rPr lang="ko-KR" altLang="en-US" sz="4000" dirty="0" smtClean="0"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일정</a:t>
            </a:r>
            <a:r>
              <a:rPr lang="en-US" altLang="ko-KR" sz="4000" dirty="0"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en-US" altLang="ko-KR" sz="4000" dirty="0" smtClean="0">
              <a:solidFill>
                <a:srgbClr val="332684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875953" y="2413111"/>
            <a:ext cx="3439247" cy="479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시장분석</a:t>
            </a:r>
            <a:endParaRPr lang="en-US" altLang="ko-KR" sz="4000" dirty="0" smtClean="0">
              <a:solidFill>
                <a:srgbClr val="332684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875953" y="3086877"/>
            <a:ext cx="3439247" cy="479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개발 결과</a:t>
            </a:r>
            <a:endParaRPr lang="en-US" altLang="ko-KR" sz="4000" dirty="0" smtClean="0">
              <a:solidFill>
                <a:srgbClr val="332684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875953" y="3760643"/>
            <a:ext cx="3439247" cy="479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기대효과</a:t>
            </a:r>
            <a:endParaRPr lang="en-US" altLang="ko-KR" sz="4000" dirty="0" smtClean="0">
              <a:solidFill>
                <a:srgbClr val="332684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875953" y="4434409"/>
            <a:ext cx="3439247" cy="479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err="1" smtClean="0"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개발후기</a:t>
            </a:r>
            <a:endParaRPr lang="en-US" altLang="ko-KR" sz="4000" dirty="0" smtClean="0">
              <a:solidFill>
                <a:srgbClr val="332684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75953" y="5108175"/>
            <a:ext cx="3439247" cy="479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참조</a:t>
            </a:r>
            <a:endParaRPr lang="en-US" altLang="ko-KR" sz="4000" dirty="0" smtClean="0">
              <a:solidFill>
                <a:srgbClr val="332684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071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-369332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C</a:t>
            </a:r>
            <a:r>
              <a:rPr lang="ko-KR" altLang="en-US" dirty="0"/>
              <a:t>. 기획 배경 및 목표 (추가 내용 중심으로</a:t>
            </a:r>
            <a:r>
              <a:rPr lang="ko-KR" altLang="en-US" dirty="0" smtClean="0"/>
              <a:t>)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360830" y="538490"/>
            <a:ext cx="579005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목표</a:t>
            </a:r>
            <a:endParaRPr lang="ko-KR" altLang="en-US" sz="2800" dirty="0">
              <a:ln w="15240">
                <a:solidFill>
                  <a:srgbClr val="737373"/>
                </a:solidFill>
              </a:ln>
              <a:noFill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6415881" y="523874"/>
            <a:ext cx="5075079" cy="0"/>
          </a:xfrm>
          <a:prstGeom prst="line">
            <a:avLst/>
          </a:prstGeom>
          <a:ln w="19050">
            <a:solidFill>
              <a:srgbClr val="73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82459" y="523874"/>
            <a:ext cx="1114408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기획 배경</a:t>
            </a:r>
            <a:endParaRPr lang="ko-KR" altLang="en-US" sz="2800" dirty="0">
              <a:ln w="15240">
                <a:solidFill>
                  <a:srgbClr val="737373"/>
                </a:solidFill>
              </a:ln>
              <a:noFill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437510" y="509258"/>
            <a:ext cx="5075079" cy="0"/>
          </a:xfrm>
          <a:prstGeom prst="line">
            <a:avLst/>
          </a:prstGeom>
          <a:ln w="19050">
            <a:solidFill>
              <a:srgbClr val="73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 rot="5400000">
            <a:off x="5981700" y="-5981700"/>
            <a:ext cx="228600" cy="12192000"/>
            <a:chOff x="2920999" y="0"/>
            <a:chExt cx="228600" cy="6858002"/>
          </a:xfrm>
        </p:grpSpPr>
        <p:sp>
          <p:nvSpPr>
            <p:cNvPr id="10" name="직사각형 9"/>
            <p:cNvSpPr/>
            <p:nvPr/>
          </p:nvSpPr>
          <p:spPr>
            <a:xfrm>
              <a:off x="2920999" y="1"/>
              <a:ext cx="127000" cy="6858001"/>
            </a:xfrm>
            <a:prstGeom prst="rect">
              <a:avLst/>
            </a:prstGeom>
            <a:solidFill>
              <a:srgbClr val="3326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flipH="1">
              <a:off x="3047999" y="0"/>
              <a:ext cx="101600" cy="6858001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 rot="16200000" flipV="1">
            <a:off x="5981700" y="647700"/>
            <a:ext cx="228600" cy="12192000"/>
            <a:chOff x="2920999" y="0"/>
            <a:chExt cx="228600" cy="6858002"/>
          </a:xfrm>
        </p:grpSpPr>
        <p:sp>
          <p:nvSpPr>
            <p:cNvPr id="13" name="직사각형 12"/>
            <p:cNvSpPr/>
            <p:nvPr/>
          </p:nvSpPr>
          <p:spPr>
            <a:xfrm>
              <a:off x="2920999" y="1"/>
              <a:ext cx="127000" cy="6858001"/>
            </a:xfrm>
            <a:prstGeom prst="rect">
              <a:avLst/>
            </a:prstGeom>
            <a:solidFill>
              <a:srgbClr val="3326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 flipH="1">
              <a:off x="3047999" y="0"/>
              <a:ext cx="101600" cy="6858001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424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-369332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 smtClean="0"/>
              <a:t>D</a:t>
            </a:r>
            <a:r>
              <a:rPr lang="ko-KR" altLang="en-US" dirty="0"/>
              <a:t>. 추진 계획 (일정) : 팀 전체 일정 및 개인별 업무 진행 일정 (결과 일정</a:t>
            </a:r>
            <a:r>
              <a:rPr lang="ko-KR" altLang="en-US" dirty="0" smtClean="0"/>
              <a:t>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82459" y="523874"/>
            <a:ext cx="1723549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추진일정 </a:t>
            </a:r>
            <a:r>
              <a:rPr lang="en-US" altLang="ko-KR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(5</a:t>
            </a:r>
            <a:r>
              <a:rPr lang="ko-KR" altLang="en-US" sz="2800" dirty="0" smtClean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월</a:t>
            </a:r>
            <a:r>
              <a:rPr lang="en-US" altLang="ko-KR" sz="2800" dirty="0" smtClean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sz="2800" dirty="0">
              <a:ln w="15240">
                <a:solidFill>
                  <a:srgbClr val="737373"/>
                </a:solidFill>
              </a:ln>
              <a:noFill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37510" y="509258"/>
            <a:ext cx="11053450" cy="0"/>
          </a:xfrm>
          <a:prstGeom prst="line">
            <a:avLst/>
          </a:prstGeom>
          <a:ln w="19050">
            <a:solidFill>
              <a:srgbClr val="73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906334" y="5816246"/>
            <a:ext cx="489236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17</a:t>
            </a:r>
            <a:endParaRPr lang="ko-KR" altLang="en-US" sz="2800" dirty="0">
              <a:ln w="15240">
                <a:solidFill>
                  <a:srgbClr val="737373"/>
                </a:solidFill>
              </a:ln>
              <a:noFill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42285" y="1874662"/>
            <a:ext cx="10800000" cy="1198800"/>
          </a:xfrm>
          <a:prstGeom prst="rect">
            <a:avLst/>
          </a:prstGeom>
          <a:noFill/>
          <a:ln w="38100">
            <a:solidFill>
              <a:srgbClr val="737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42285" y="1887961"/>
            <a:ext cx="10800000" cy="3600000"/>
          </a:xfrm>
          <a:prstGeom prst="rect">
            <a:avLst/>
          </a:prstGeom>
          <a:noFill/>
          <a:ln w="38100">
            <a:solidFill>
              <a:srgbClr val="737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42285" y="3073462"/>
            <a:ext cx="10800000" cy="1198800"/>
          </a:xfrm>
          <a:prstGeom prst="rect">
            <a:avLst/>
          </a:prstGeom>
          <a:noFill/>
          <a:ln w="38100">
            <a:solidFill>
              <a:srgbClr val="737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9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-369332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 smtClean="0"/>
              <a:t>E</a:t>
            </a:r>
            <a:r>
              <a:rPr lang="ko-KR" altLang="en-US" dirty="0"/>
              <a:t>. 시장분석 : 유사한 제품 및 서비스의 장단점 분석, 차별화 전략 기술</a:t>
            </a:r>
            <a:r>
              <a:rPr lang="ko-KR" altLang="en-US" dirty="0" smtClean="0"/>
              <a:t>.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360830" y="3868712"/>
            <a:ext cx="2900153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장단점 분석 </a:t>
            </a:r>
            <a:r>
              <a:rPr lang="en-US" altLang="ko-KR" sz="2800" dirty="0" smtClean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/ </a:t>
            </a:r>
            <a:r>
              <a:rPr lang="ko-KR" altLang="en-US" sz="2800" dirty="0" smtClean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차별화 전략</a:t>
            </a:r>
            <a:endParaRPr lang="ko-KR" altLang="en-US" sz="2800" dirty="0">
              <a:ln w="15240">
                <a:solidFill>
                  <a:srgbClr val="737373"/>
                </a:solidFill>
              </a:ln>
              <a:noFill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6415881" y="3854096"/>
            <a:ext cx="5075079" cy="0"/>
          </a:xfrm>
          <a:prstGeom prst="line">
            <a:avLst/>
          </a:prstGeom>
          <a:ln w="19050">
            <a:solidFill>
              <a:srgbClr val="73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82459" y="3854096"/>
            <a:ext cx="1754006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유사 제품 리스트</a:t>
            </a:r>
            <a:endParaRPr lang="ko-KR" altLang="en-US" sz="2800" dirty="0">
              <a:ln w="15240">
                <a:solidFill>
                  <a:srgbClr val="737373"/>
                </a:solidFill>
              </a:ln>
              <a:noFill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37510" y="3839480"/>
            <a:ext cx="5075079" cy="0"/>
          </a:xfrm>
          <a:prstGeom prst="line">
            <a:avLst/>
          </a:prstGeom>
          <a:ln w="19050">
            <a:solidFill>
              <a:srgbClr val="73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382459" y="523874"/>
            <a:ext cx="1058303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시장분석</a:t>
            </a:r>
            <a:endParaRPr lang="ko-KR" altLang="en-US" sz="2800" dirty="0">
              <a:ln w="15240">
                <a:solidFill>
                  <a:srgbClr val="737373"/>
                </a:solidFill>
              </a:ln>
              <a:noFill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37510" y="509258"/>
            <a:ext cx="11053450" cy="0"/>
          </a:xfrm>
          <a:prstGeom prst="line">
            <a:avLst/>
          </a:prstGeom>
          <a:ln w="19050">
            <a:solidFill>
              <a:srgbClr val="73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773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-1200329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 smtClean="0"/>
              <a:t>F</a:t>
            </a:r>
            <a:r>
              <a:rPr lang="ko-KR" altLang="en-US" dirty="0"/>
              <a:t>. 개발 결과 (기술관련 내용 작성)</a:t>
            </a:r>
          </a:p>
          <a:p>
            <a:r>
              <a:rPr lang="ko-KR" altLang="en-US" dirty="0"/>
              <a:t>  개발환경 및 전체 시스템 구조도.</a:t>
            </a:r>
          </a:p>
          <a:p>
            <a:r>
              <a:rPr lang="ko-KR" altLang="en-US" dirty="0"/>
              <a:t>  화면 흐름도 (주요 화면) – 시연 동영상</a:t>
            </a:r>
          </a:p>
          <a:p>
            <a:r>
              <a:rPr lang="ko-KR" altLang="en-US" dirty="0"/>
              <a:t>  적용한 패턴과 핵심 </a:t>
            </a:r>
            <a:r>
              <a:rPr lang="ko-KR" altLang="en-US" dirty="0" smtClean="0"/>
              <a:t>알고리즘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360830" y="2716790"/>
            <a:ext cx="4971233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화면 흐름도 </a:t>
            </a:r>
            <a:r>
              <a:rPr lang="en-US" altLang="ko-KR" sz="2800" dirty="0" smtClean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(</a:t>
            </a:r>
            <a:r>
              <a:rPr lang="ko-KR" altLang="en-US" sz="2800" dirty="0" smtClean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주요 화면</a:t>
            </a:r>
            <a:r>
              <a:rPr lang="en-US" altLang="ko-KR" sz="2800" dirty="0" smtClean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 / </a:t>
            </a:r>
            <a:r>
              <a:rPr lang="ko-KR" altLang="en-US" sz="2800" dirty="0" smtClean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보조 화면</a:t>
            </a:r>
            <a:r>
              <a:rPr lang="en-US" altLang="ko-KR" sz="2800" dirty="0" smtClean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)+ </a:t>
            </a:r>
            <a:r>
              <a:rPr lang="ko-KR" altLang="en-US" sz="2800" dirty="0" smtClean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시연 영상</a:t>
            </a:r>
            <a:endParaRPr lang="ko-KR" altLang="en-US" sz="2800" dirty="0">
              <a:ln w="15240">
                <a:solidFill>
                  <a:srgbClr val="737373"/>
                </a:solidFill>
              </a:ln>
              <a:noFill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6415881" y="2702174"/>
            <a:ext cx="5075079" cy="0"/>
          </a:xfrm>
          <a:prstGeom prst="line">
            <a:avLst/>
          </a:prstGeom>
          <a:ln w="19050">
            <a:solidFill>
              <a:srgbClr val="73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82459" y="2702174"/>
            <a:ext cx="3254417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개발 환경 및 전체 시스템 구조도</a:t>
            </a:r>
            <a:endParaRPr lang="ko-KR" altLang="en-US" sz="2800" dirty="0">
              <a:ln w="15240">
                <a:solidFill>
                  <a:srgbClr val="737373"/>
                </a:solidFill>
              </a:ln>
              <a:noFill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37510" y="2687558"/>
            <a:ext cx="5075079" cy="0"/>
          </a:xfrm>
          <a:prstGeom prst="line">
            <a:avLst/>
          </a:prstGeom>
          <a:ln w="19050">
            <a:solidFill>
              <a:srgbClr val="73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382459" y="523874"/>
            <a:ext cx="1133644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개발 결과</a:t>
            </a:r>
            <a:endParaRPr lang="ko-KR" altLang="en-US" sz="2800" dirty="0">
              <a:ln w="15240">
                <a:solidFill>
                  <a:srgbClr val="737373"/>
                </a:solidFill>
              </a:ln>
              <a:noFill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37510" y="509258"/>
            <a:ext cx="11053450" cy="0"/>
          </a:xfrm>
          <a:prstGeom prst="line">
            <a:avLst/>
          </a:prstGeom>
          <a:ln w="19050">
            <a:solidFill>
              <a:srgbClr val="73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6360830" y="4912934"/>
            <a:ext cx="1550424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핵심 알고리즘</a:t>
            </a:r>
            <a:endParaRPr lang="ko-KR" altLang="en-US" sz="2800" dirty="0">
              <a:ln w="15240">
                <a:solidFill>
                  <a:srgbClr val="737373"/>
                </a:solidFill>
              </a:ln>
              <a:noFill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6415881" y="4898318"/>
            <a:ext cx="5075079" cy="0"/>
          </a:xfrm>
          <a:prstGeom prst="line">
            <a:avLst/>
          </a:prstGeom>
          <a:ln w="19050">
            <a:solidFill>
              <a:srgbClr val="73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382459" y="4898318"/>
            <a:ext cx="1382110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적용한 패턴</a:t>
            </a:r>
            <a:endParaRPr lang="ko-KR" altLang="en-US" sz="2800" dirty="0">
              <a:ln w="15240">
                <a:solidFill>
                  <a:srgbClr val="737373"/>
                </a:solidFill>
              </a:ln>
              <a:noFill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37510" y="4883702"/>
            <a:ext cx="5075079" cy="0"/>
          </a:xfrm>
          <a:prstGeom prst="line">
            <a:avLst/>
          </a:prstGeom>
          <a:ln w="19050">
            <a:solidFill>
              <a:srgbClr val="73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209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-369332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 smtClean="0"/>
              <a:t>G</a:t>
            </a:r>
            <a:r>
              <a:rPr lang="ko-KR" altLang="en-US" dirty="0"/>
              <a:t>. </a:t>
            </a:r>
            <a:r>
              <a:rPr lang="ko-KR" altLang="en-US" dirty="0" smtClean="0"/>
              <a:t>기대효과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82459" y="523874"/>
            <a:ext cx="1010213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기대효과</a:t>
            </a:r>
            <a:endParaRPr lang="ko-KR" altLang="en-US" sz="2800" dirty="0">
              <a:ln w="15240">
                <a:solidFill>
                  <a:srgbClr val="737373"/>
                </a:solidFill>
              </a:ln>
              <a:noFill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37510" y="509258"/>
            <a:ext cx="11053450" cy="0"/>
          </a:xfrm>
          <a:prstGeom prst="line">
            <a:avLst/>
          </a:prstGeom>
          <a:ln w="19050">
            <a:solidFill>
              <a:srgbClr val="73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6360830" y="2672090"/>
            <a:ext cx="1632178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미래 시점 </a:t>
            </a:r>
            <a:r>
              <a:rPr lang="ko-KR" altLang="en-US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기준</a:t>
            </a:r>
            <a:endParaRPr lang="ko-KR" altLang="en-US" sz="2800" dirty="0">
              <a:ln w="15240">
                <a:solidFill>
                  <a:srgbClr val="737373"/>
                </a:solidFill>
              </a:ln>
              <a:noFill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6415881" y="2657474"/>
            <a:ext cx="5075079" cy="0"/>
          </a:xfrm>
          <a:prstGeom prst="line">
            <a:avLst/>
          </a:prstGeom>
          <a:ln w="19050">
            <a:solidFill>
              <a:srgbClr val="73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382459" y="2657474"/>
            <a:ext cx="1402948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현 시점 기준</a:t>
            </a:r>
            <a:endParaRPr lang="ko-KR" altLang="en-US" sz="2800" dirty="0">
              <a:ln w="15240">
                <a:solidFill>
                  <a:srgbClr val="737373"/>
                </a:solidFill>
              </a:ln>
              <a:noFill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37510" y="2642858"/>
            <a:ext cx="5075079" cy="0"/>
          </a:xfrm>
          <a:prstGeom prst="line">
            <a:avLst/>
          </a:prstGeom>
          <a:ln w="19050">
            <a:solidFill>
              <a:srgbClr val="73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434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-369332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 smtClean="0"/>
              <a:t>H</a:t>
            </a:r>
            <a:r>
              <a:rPr lang="ko-KR" altLang="en-US" dirty="0"/>
              <a:t>. 개발 후기 : 프로젝트 진행 팀 사진 및 개인별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360830" y="538490"/>
            <a:ext cx="2069797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개발 후기 </a:t>
            </a:r>
            <a:r>
              <a:rPr lang="en-US" altLang="ko-KR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(</a:t>
            </a:r>
            <a:r>
              <a:rPr lang="ko-KR" altLang="en-US" sz="2800" dirty="0" smtClean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이정명</a:t>
            </a:r>
            <a:r>
              <a:rPr lang="en-US" altLang="ko-KR" sz="2800" dirty="0" smtClean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sz="2800" dirty="0">
              <a:ln w="15240">
                <a:solidFill>
                  <a:srgbClr val="737373"/>
                </a:solidFill>
              </a:ln>
              <a:noFill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6415881" y="523874"/>
            <a:ext cx="5075079" cy="0"/>
          </a:xfrm>
          <a:prstGeom prst="line">
            <a:avLst/>
          </a:prstGeom>
          <a:ln w="19050">
            <a:solidFill>
              <a:srgbClr val="73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82459" y="523874"/>
            <a:ext cx="2063385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개발 후기 </a:t>
            </a:r>
            <a:r>
              <a:rPr lang="en-US" altLang="ko-KR" sz="2800" dirty="0" smtClean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(</a:t>
            </a:r>
            <a:r>
              <a:rPr lang="ko-KR" altLang="en-US" sz="2800" dirty="0" smtClean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이동영</a:t>
            </a:r>
            <a:r>
              <a:rPr lang="en-US" altLang="ko-KR" sz="2800" dirty="0" smtClean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sz="2800" dirty="0">
              <a:ln w="15240">
                <a:solidFill>
                  <a:srgbClr val="737373"/>
                </a:solidFill>
              </a:ln>
              <a:noFill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37510" y="509258"/>
            <a:ext cx="5075079" cy="0"/>
          </a:xfrm>
          <a:prstGeom prst="line">
            <a:avLst/>
          </a:prstGeom>
          <a:ln w="19050">
            <a:solidFill>
              <a:srgbClr val="73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465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6360830" y="538490"/>
            <a:ext cx="766172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Logo</a:t>
            </a:r>
            <a:endParaRPr lang="ko-KR" altLang="en-US" sz="2800" dirty="0">
              <a:ln w="15240">
                <a:solidFill>
                  <a:srgbClr val="737373"/>
                </a:solidFill>
              </a:ln>
              <a:noFill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6415881" y="523874"/>
            <a:ext cx="5075079" cy="0"/>
          </a:xfrm>
          <a:prstGeom prst="line">
            <a:avLst/>
          </a:prstGeom>
          <a:ln w="19050">
            <a:solidFill>
              <a:srgbClr val="73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6414959" y="4373842"/>
            <a:ext cx="793230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Color</a:t>
            </a:r>
            <a:endParaRPr lang="ko-KR" altLang="en-US" sz="2800" dirty="0">
              <a:ln w="15240">
                <a:solidFill>
                  <a:srgbClr val="737373"/>
                </a:solidFill>
              </a:ln>
              <a:noFill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6470010" y="4359226"/>
            <a:ext cx="5075079" cy="0"/>
          </a:xfrm>
          <a:prstGeom prst="line">
            <a:avLst/>
          </a:prstGeom>
          <a:ln w="19050">
            <a:solidFill>
              <a:srgbClr val="73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382459" y="523874"/>
            <a:ext cx="1050609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Service</a:t>
            </a:r>
            <a:endParaRPr lang="ko-KR" altLang="en-US" sz="2800" dirty="0">
              <a:ln w="15240">
                <a:solidFill>
                  <a:srgbClr val="737373"/>
                </a:solidFill>
              </a:ln>
              <a:noFill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437510" y="509258"/>
            <a:ext cx="5075079" cy="0"/>
          </a:xfrm>
          <a:prstGeom prst="line">
            <a:avLst/>
          </a:prstGeom>
          <a:ln w="19050">
            <a:solidFill>
              <a:srgbClr val="73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9148703" y="1172509"/>
            <a:ext cx="22552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🛫 </a:t>
            </a:r>
            <a:r>
              <a:rPr lang="en-US" altLang="ko-KR" sz="3600" dirty="0"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Enjoy Trip</a:t>
            </a:r>
            <a:endParaRPr lang="ko-KR" altLang="en-US" sz="3600" dirty="0">
              <a:solidFill>
                <a:srgbClr val="332684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470010" y="4911677"/>
            <a:ext cx="5075079" cy="1601473"/>
            <a:chOff x="5198764" y="5061414"/>
            <a:chExt cx="8153400" cy="3202946"/>
          </a:xfrm>
        </p:grpSpPr>
        <p:sp>
          <p:nvSpPr>
            <p:cNvPr id="34" name="직사각형 33"/>
            <p:cNvSpPr/>
            <p:nvPr/>
          </p:nvSpPr>
          <p:spPr>
            <a:xfrm>
              <a:off x="5198764" y="5061414"/>
              <a:ext cx="4076700" cy="800100"/>
            </a:xfrm>
            <a:prstGeom prst="rect">
              <a:avLst/>
            </a:prstGeom>
            <a:solidFill>
              <a:srgbClr val="3326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51, 38, </a:t>
              </a:r>
              <a:r>
                <a:rPr lang="en-US" altLang="ko-KR" dirty="0" smtClean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132</a:t>
              </a:r>
              <a:endPara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198764" y="5854913"/>
              <a:ext cx="4076700" cy="800100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latin typeface="스웨거 TTF" panose="020B0600000101010101" pitchFamily="50" charset="-127"/>
                  <a:ea typeface="스웨거 TTF" panose="020B0600000101010101" pitchFamily="50" charset="-127"/>
                </a:rPr>
                <a:t>115,115,115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9275464" y="5063960"/>
              <a:ext cx="4076700" cy="800100"/>
            </a:xfrm>
            <a:prstGeom prst="rect">
              <a:avLst/>
            </a:prstGeom>
            <a:solidFill>
              <a:srgbClr val="8294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#8294C4</a:t>
              </a:r>
              <a:endPara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9275464" y="6664160"/>
              <a:ext cx="4076700" cy="800100"/>
            </a:xfrm>
            <a:prstGeom prst="rect">
              <a:avLst/>
            </a:prstGeom>
            <a:solidFill>
              <a:srgbClr val="DBDF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#DBDFEA</a:t>
              </a:r>
              <a:endParaRPr lang="ko-KR" altLang="en-US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9275464" y="5864060"/>
              <a:ext cx="4076700" cy="800100"/>
            </a:xfrm>
            <a:prstGeom prst="rect">
              <a:avLst/>
            </a:prstGeom>
            <a:solidFill>
              <a:srgbClr val="ACB1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#ACB1D6</a:t>
              </a:r>
              <a:endPara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9275464" y="7464260"/>
              <a:ext cx="4076700" cy="800100"/>
            </a:xfrm>
            <a:prstGeom prst="rect">
              <a:avLst/>
            </a:prstGeom>
            <a:solidFill>
              <a:srgbClr val="FFEA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#FFEAD2</a:t>
              </a:r>
              <a:endParaRPr lang="ko-KR" altLang="en-US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198764" y="6666706"/>
              <a:ext cx="4076700" cy="800100"/>
            </a:xfrm>
            <a:prstGeom prst="rect">
              <a:avLst/>
            </a:prstGeom>
            <a:solidFill>
              <a:srgbClr val="EDEBDF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237,235,223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865703" y="1048700"/>
            <a:ext cx="1746154" cy="2873852"/>
            <a:chOff x="1671771" y="2109410"/>
            <a:chExt cx="2116856" cy="3483960"/>
          </a:xfrm>
        </p:grpSpPr>
        <p:grpSp>
          <p:nvGrpSpPr>
            <p:cNvPr id="45" name="그룹 44"/>
            <p:cNvGrpSpPr/>
            <p:nvPr/>
          </p:nvGrpSpPr>
          <p:grpSpPr>
            <a:xfrm>
              <a:off x="1671771" y="2109410"/>
              <a:ext cx="2116856" cy="3483960"/>
              <a:chOff x="7687342" y="1149391"/>
              <a:chExt cx="2640414" cy="2803720"/>
            </a:xfrm>
          </p:grpSpPr>
          <p:grpSp>
            <p:nvGrpSpPr>
              <p:cNvPr id="47" name="그룹 46"/>
              <p:cNvGrpSpPr/>
              <p:nvPr/>
            </p:nvGrpSpPr>
            <p:grpSpPr>
              <a:xfrm>
                <a:off x="7687342" y="1428319"/>
                <a:ext cx="2640414" cy="2422694"/>
                <a:chOff x="8685006" y="1687834"/>
                <a:chExt cx="2640414" cy="2422694"/>
              </a:xfrm>
            </p:grpSpPr>
            <p:sp>
              <p:nvSpPr>
                <p:cNvPr id="49" name="직사각형 48"/>
                <p:cNvSpPr/>
                <p:nvPr/>
              </p:nvSpPr>
              <p:spPr>
                <a:xfrm>
                  <a:off x="9035799" y="2296896"/>
                  <a:ext cx="1830569" cy="12911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ko-KR" altLang="en-US" sz="8000" dirty="0" smtClean="0">
                      <a:solidFill>
                        <a:srgbClr val="332684"/>
                      </a:solidFill>
                      <a:latin typeface="스웨거 TTF" panose="020B0600000101010101" pitchFamily="50" charset="-127"/>
                      <a:ea typeface="스웨거 TTF" panose="020B0600000101010101" pitchFamily="50" charset="-127"/>
                    </a:rPr>
                    <a:t>🛫</a:t>
                  </a:r>
                  <a:endParaRPr lang="ko-KR" altLang="en-US" sz="8000" dirty="0">
                    <a:solidFill>
                      <a:srgbClr val="332684"/>
                    </a:solidFill>
                  </a:endParaRPr>
                </a:p>
              </p:txBody>
            </p:sp>
            <p:grpSp>
              <p:nvGrpSpPr>
                <p:cNvPr id="50" name="그룹 49"/>
                <p:cNvGrpSpPr/>
                <p:nvPr/>
              </p:nvGrpSpPr>
              <p:grpSpPr>
                <a:xfrm>
                  <a:off x="8685006" y="1687834"/>
                  <a:ext cx="2640414" cy="2422694"/>
                  <a:chOff x="7464168" y="1687834"/>
                  <a:chExt cx="2640414" cy="2422694"/>
                </a:xfrm>
              </p:grpSpPr>
              <p:sp>
                <p:nvSpPr>
                  <p:cNvPr id="51" name="직사각형 50"/>
                  <p:cNvSpPr/>
                  <p:nvPr/>
                </p:nvSpPr>
                <p:spPr>
                  <a:xfrm>
                    <a:off x="7464168" y="1687834"/>
                    <a:ext cx="2640414" cy="124503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5400" dirty="0" smtClean="0">
                        <a:solidFill>
                          <a:srgbClr val="332684"/>
                        </a:solidFill>
                        <a:latin typeface="스웨거 TTF" panose="020B0600000101010101" pitchFamily="50" charset="-127"/>
                        <a:ea typeface="스웨거 TTF" panose="020B0600000101010101" pitchFamily="50" charset="-127"/>
                      </a:rPr>
                      <a:t>Enjoy</a:t>
                    </a:r>
                  </a:p>
                </p:txBody>
              </p:sp>
              <p:sp>
                <p:nvSpPr>
                  <p:cNvPr id="52" name="직사각형 51"/>
                  <p:cNvSpPr/>
                  <p:nvPr/>
                </p:nvSpPr>
                <p:spPr>
                  <a:xfrm>
                    <a:off x="7998283" y="3209731"/>
                    <a:ext cx="1572756" cy="90079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ko-KR" sz="5400" dirty="0">
                        <a:solidFill>
                          <a:srgbClr val="332684"/>
                        </a:solidFill>
                        <a:latin typeface="스웨거 TTF" panose="020B0600000101010101" pitchFamily="50" charset="-127"/>
                        <a:ea typeface="스웨거 TTF" panose="020B0600000101010101" pitchFamily="50" charset="-127"/>
                      </a:rPr>
                      <a:t>Trip</a:t>
                    </a:r>
                    <a:endParaRPr lang="ko-KR" altLang="en-US" sz="5400" dirty="0">
                      <a:solidFill>
                        <a:srgbClr val="332684"/>
                      </a:solidFill>
                      <a:latin typeface="스웨거 TTF" panose="020B0600000101010101" pitchFamily="50" charset="-127"/>
                      <a:ea typeface="스웨거 TTF" panose="020B0600000101010101" pitchFamily="50" charset="-127"/>
                    </a:endParaRPr>
                  </a:p>
                </p:txBody>
              </p:sp>
            </p:grpSp>
          </p:grpSp>
          <p:sp>
            <p:nvSpPr>
              <p:cNvPr id="48" name="한쪽 모서리는 잘리고 다른 쪽 모서리는 둥근 사각형 47"/>
              <p:cNvSpPr/>
              <p:nvPr/>
            </p:nvSpPr>
            <p:spPr>
              <a:xfrm rot="16200000">
                <a:off x="7605690" y="1368919"/>
                <a:ext cx="2803720" cy="2364663"/>
              </a:xfrm>
              <a:prstGeom prst="snipRoundRect">
                <a:avLst>
                  <a:gd name="adj1" fmla="val 2010"/>
                  <a:gd name="adj2" fmla="val 27329"/>
                </a:avLst>
              </a:prstGeom>
              <a:noFill/>
              <a:ln w="63500" cap="rnd" cmpd="sng">
                <a:solidFill>
                  <a:srgbClr val="332684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6" name="직선 연결선 45"/>
            <p:cNvCxnSpPr/>
            <p:nvPr/>
          </p:nvCxnSpPr>
          <p:spPr>
            <a:xfrm>
              <a:off x="1782308" y="2651276"/>
              <a:ext cx="1895784" cy="0"/>
            </a:xfrm>
            <a:prstGeom prst="line">
              <a:avLst/>
            </a:prstGeom>
            <a:ln w="63500">
              <a:solidFill>
                <a:srgbClr val="33268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9174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</TotalTime>
  <Words>343</Words>
  <Application>Microsoft Office PowerPoint</Application>
  <PresentationFormat>와이드스크린</PresentationFormat>
  <Paragraphs>83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EF_제주돌담</vt:lpstr>
      <vt:lpstr>맑은 고딕</vt:lpstr>
      <vt:lpstr>스웨거 TTF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45</cp:revision>
  <dcterms:created xsi:type="dcterms:W3CDTF">2023-05-16T02:20:47Z</dcterms:created>
  <dcterms:modified xsi:type="dcterms:W3CDTF">2023-05-25T06:54:24Z</dcterms:modified>
</cp:coreProperties>
</file>